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The Seasons" charset="1" panose="00000000000000000000"/>
      <p:regular r:id="rId36"/>
    </p:embeddedFont>
    <p:embeddedFont>
      <p:font typeface="The Seasons Bold" charset="1" panose="00000000000000000000"/>
      <p:regular r:id="rId37"/>
    </p:embeddedFont>
    <p:embeddedFont>
      <p:font typeface="Open Sans Bold" charset="1" panose="020B0806030504020204"/>
      <p:regular r:id="rId38"/>
    </p:embeddedFont>
    <p:embeddedFont>
      <p:font typeface="Open Sans" charset="1" panose="020B0606030504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jpeg" Type="http://schemas.openxmlformats.org/officeDocument/2006/relationships/image"/><Relationship Id="rId2" Target="../media/image3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Relationship Id="rId8" Target="../media/image2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568700"/>
            <a:ext cx="18288000" cy="338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1B3E58"/>
                </a:solidFill>
                <a:latin typeface="The Seasons"/>
                <a:ea typeface="The Seasons"/>
                <a:cs typeface="The Seasons"/>
                <a:sym typeface="The Seasons"/>
              </a:rPr>
              <a:t>ÉTICA E SEGURANÇA NA INTERNET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67393" y="9796595"/>
            <a:ext cx="5220607" cy="49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b="true" sz="3557">
                <a:solidFill>
                  <a:srgbClr val="1B3E58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POR LETÍCIA BERTOLDI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796595"/>
            <a:ext cx="10634467" cy="49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b="true" sz="3557">
                <a:solidFill>
                  <a:srgbClr val="1B3E58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HTTPS://WWW.LINKEDIN.COM/IN/LELEBERTOLDI/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8580" y="7727765"/>
            <a:ext cx="2194560" cy="219456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84495" y="7023550"/>
            <a:ext cx="73190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Palestra para crianças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50237" y="3668339"/>
            <a:ext cx="5109063" cy="5109063"/>
          </a:xfrm>
          <a:custGeom>
            <a:avLst/>
            <a:gdLst/>
            <a:ahLst/>
            <a:cxnLst/>
            <a:rect r="r" b="b" t="t" l="l"/>
            <a:pathLst>
              <a:path h="5109063" w="5109063">
                <a:moveTo>
                  <a:pt x="0" y="0"/>
                </a:moveTo>
                <a:lnTo>
                  <a:pt x="5109063" y="0"/>
                </a:lnTo>
                <a:lnTo>
                  <a:pt x="5109063" y="5109063"/>
                </a:lnTo>
                <a:lnTo>
                  <a:pt x="0" y="5109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21942"/>
            <a:ext cx="18288000" cy="195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7"/>
              </a:lnSpc>
              <a:spcBef>
                <a:spcPct val="0"/>
              </a:spcBef>
            </a:pPr>
            <a:r>
              <a:rPr lang="en-US" b="true" sz="7537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 INTERNET, QUALQUER UM PODE FINGIR SER OUTRA PESSOA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7536" y="2802883"/>
            <a:ext cx="10183055" cy="673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9"/>
              </a:lnSpc>
            </a:pPr>
            <a:r>
              <a:rPr lang="en-US" sz="5442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 i</a:t>
            </a:r>
            <a:r>
              <a:rPr lang="en-US" b="true" sz="5442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nternet algumas pessoas </a:t>
            </a:r>
          </a:p>
          <a:p>
            <a:pPr algn="ctr">
              <a:lnSpc>
                <a:spcPts val="7619"/>
              </a:lnSpc>
            </a:pPr>
            <a:r>
              <a:rPr lang="en-US" b="true" sz="5442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fingem ser quem não são, </a:t>
            </a:r>
          </a:p>
          <a:p>
            <a:pPr algn="ctr">
              <a:lnSpc>
                <a:spcPts val="7619"/>
              </a:lnSpc>
            </a:pPr>
            <a:r>
              <a:rPr lang="en-US" b="true" sz="5442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 fotos e nomes falsos</a:t>
            </a:r>
          </a:p>
          <a:p>
            <a:pPr algn="ctr">
              <a:lnSpc>
                <a:spcPts val="7619"/>
              </a:lnSpc>
            </a:pPr>
            <a:r>
              <a:rPr lang="en-US" b="true" sz="5442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enganar. </a:t>
            </a:r>
          </a:p>
          <a:p>
            <a:pPr algn="ctr">
              <a:lnSpc>
                <a:spcPts val="7619"/>
              </a:lnSpc>
            </a:pPr>
            <a:r>
              <a:rPr lang="en-US" b="true" sz="5442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Elas fingem ser legais, </a:t>
            </a:r>
          </a:p>
          <a:p>
            <a:pPr algn="ctr">
              <a:lnSpc>
                <a:spcPts val="7619"/>
              </a:lnSpc>
            </a:pPr>
            <a:r>
              <a:rPr lang="en-US" b="true" sz="5442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mas podem querer </a:t>
            </a:r>
          </a:p>
          <a:p>
            <a:pPr algn="ctr">
              <a:lnSpc>
                <a:spcPts val="7619"/>
              </a:lnSpc>
            </a:pPr>
            <a:r>
              <a:rPr lang="en-US" b="true" sz="5442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fazer coisas erradas.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28472" y="2066415"/>
            <a:ext cx="3949787" cy="3949787"/>
          </a:xfrm>
          <a:custGeom>
            <a:avLst/>
            <a:gdLst/>
            <a:ahLst/>
            <a:cxnLst/>
            <a:rect r="r" b="b" t="t" l="l"/>
            <a:pathLst>
              <a:path h="3949787" w="3949787">
                <a:moveTo>
                  <a:pt x="0" y="0"/>
                </a:moveTo>
                <a:lnTo>
                  <a:pt x="3949786" y="0"/>
                </a:lnTo>
                <a:lnTo>
                  <a:pt x="3949786" y="3949787"/>
                </a:lnTo>
                <a:lnTo>
                  <a:pt x="0" y="3949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16408" y="2066415"/>
            <a:ext cx="3949787" cy="3949787"/>
          </a:xfrm>
          <a:custGeom>
            <a:avLst/>
            <a:gdLst/>
            <a:ahLst/>
            <a:cxnLst/>
            <a:rect r="r" b="b" t="t" l="l"/>
            <a:pathLst>
              <a:path h="3949787" w="3949787">
                <a:moveTo>
                  <a:pt x="0" y="0"/>
                </a:moveTo>
                <a:lnTo>
                  <a:pt x="3949787" y="0"/>
                </a:lnTo>
                <a:lnTo>
                  <a:pt x="3949787" y="3949787"/>
                </a:lnTo>
                <a:lnTo>
                  <a:pt x="0" y="3949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4399" y="6146491"/>
            <a:ext cx="3949787" cy="3949787"/>
          </a:xfrm>
          <a:custGeom>
            <a:avLst/>
            <a:gdLst/>
            <a:ahLst/>
            <a:cxnLst/>
            <a:rect r="r" b="b" t="t" l="l"/>
            <a:pathLst>
              <a:path h="3949787" w="3949787">
                <a:moveTo>
                  <a:pt x="0" y="0"/>
                </a:moveTo>
                <a:lnTo>
                  <a:pt x="3949787" y="0"/>
                </a:lnTo>
                <a:lnTo>
                  <a:pt x="3949787" y="3949787"/>
                </a:lnTo>
                <a:lnTo>
                  <a:pt x="0" y="3949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6408" y="6142392"/>
            <a:ext cx="3953886" cy="3953886"/>
          </a:xfrm>
          <a:custGeom>
            <a:avLst/>
            <a:gdLst/>
            <a:ahLst/>
            <a:cxnLst/>
            <a:rect r="r" b="b" t="t" l="l"/>
            <a:pathLst>
              <a:path h="3953886" w="3953886">
                <a:moveTo>
                  <a:pt x="0" y="0"/>
                </a:moveTo>
                <a:lnTo>
                  <a:pt x="3953886" y="0"/>
                </a:lnTo>
                <a:lnTo>
                  <a:pt x="3953886" y="3953886"/>
                </a:lnTo>
                <a:lnTo>
                  <a:pt x="0" y="3953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40535" y="6146491"/>
            <a:ext cx="3949787" cy="3949787"/>
          </a:xfrm>
          <a:custGeom>
            <a:avLst/>
            <a:gdLst/>
            <a:ahLst/>
            <a:cxnLst/>
            <a:rect r="r" b="b" t="t" l="l"/>
            <a:pathLst>
              <a:path h="3949787" w="3949787">
                <a:moveTo>
                  <a:pt x="0" y="0"/>
                </a:moveTo>
                <a:lnTo>
                  <a:pt x="3949787" y="0"/>
                </a:lnTo>
                <a:lnTo>
                  <a:pt x="3949787" y="3949787"/>
                </a:lnTo>
                <a:lnTo>
                  <a:pt x="0" y="3949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28472" y="6146491"/>
            <a:ext cx="3949787" cy="3949787"/>
          </a:xfrm>
          <a:custGeom>
            <a:avLst/>
            <a:gdLst/>
            <a:ahLst/>
            <a:cxnLst/>
            <a:rect r="r" b="b" t="t" l="l"/>
            <a:pathLst>
              <a:path h="3949787" w="3949787">
                <a:moveTo>
                  <a:pt x="0" y="0"/>
                </a:moveTo>
                <a:lnTo>
                  <a:pt x="3949786" y="0"/>
                </a:lnTo>
                <a:lnTo>
                  <a:pt x="3949786" y="3949787"/>
                </a:lnTo>
                <a:lnTo>
                  <a:pt x="0" y="39497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0548" y="2066415"/>
            <a:ext cx="3949787" cy="3949787"/>
          </a:xfrm>
          <a:custGeom>
            <a:avLst/>
            <a:gdLst/>
            <a:ahLst/>
            <a:cxnLst/>
            <a:rect r="r" b="b" t="t" l="l"/>
            <a:pathLst>
              <a:path h="3949787" w="3949787">
                <a:moveTo>
                  <a:pt x="0" y="0"/>
                </a:moveTo>
                <a:lnTo>
                  <a:pt x="3949787" y="0"/>
                </a:lnTo>
                <a:lnTo>
                  <a:pt x="3949787" y="3949787"/>
                </a:lnTo>
                <a:lnTo>
                  <a:pt x="0" y="39497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38485" y="2066415"/>
            <a:ext cx="3949787" cy="3949787"/>
          </a:xfrm>
          <a:custGeom>
            <a:avLst/>
            <a:gdLst/>
            <a:ahLst/>
            <a:cxnLst/>
            <a:rect r="r" b="b" t="t" l="l"/>
            <a:pathLst>
              <a:path h="3949787" w="3949787">
                <a:moveTo>
                  <a:pt x="0" y="0"/>
                </a:moveTo>
                <a:lnTo>
                  <a:pt x="3949787" y="0"/>
                </a:lnTo>
                <a:lnTo>
                  <a:pt x="3949787" y="3949787"/>
                </a:lnTo>
                <a:lnTo>
                  <a:pt x="0" y="39497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123825"/>
            <a:ext cx="18288000" cy="182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VOCÊ SABE QUAIS DESSAS PESSOAS SÃO REAIS E QUAIS SÃO GERADAS POR IA?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8386" y="223870"/>
            <a:ext cx="17311229" cy="225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11"/>
              </a:lnSpc>
              <a:spcBef>
                <a:spcPct val="0"/>
              </a:spcBef>
            </a:pPr>
            <a:r>
              <a:rPr lang="en-US" b="true" sz="6508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TODAS as imagens usadas nessa palestra foram geradas por 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7250" y="4348492"/>
            <a:ext cx="16573500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Hoje em dia é muito fácil gerar imagens, vídeos, áudios usando inteligência artificial, até mesmo colocar filtro na câmera para se passar por outra pessoa em uma chamada de vídeo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2149" y="706727"/>
            <a:ext cx="9303702" cy="94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SE PROTEGER?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2789387"/>
            <a:ext cx="17259300" cy="5960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1"/>
              </a:lnSpc>
            </a:pPr>
            <a:r>
              <a:rPr lang="en-US" sz="4215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Nunca compartilhe informações pessoais (</a:t>
            </a:r>
            <a:r>
              <a:rPr lang="en-US" b="true" sz="4215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nome, escola, endereço, telefone, senhas).</a:t>
            </a:r>
          </a:p>
          <a:p>
            <a:pPr algn="ctr">
              <a:lnSpc>
                <a:spcPts val="5901"/>
              </a:lnSpc>
            </a:pPr>
          </a:p>
          <a:p>
            <a:pPr algn="ctr">
              <a:lnSpc>
                <a:spcPts val="5901"/>
              </a:lnSpc>
            </a:pPr>
            <a:r>
              <a:rPr lang="en-US" b="true" sz="4215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Se alguém pedir para você guardar segredo, conte para um adulto de confiança.</a:t>
            </a:r>
          </a:p>
          <a:p>
            <a:pPr algn="ctr">
              <a:lnSpc>
                <a:spcPts val="5901"/>
              </a:lnSpc>
            </a:pPr>
          </a:p>
          <a:p>
            <a:pPr algn="ctr">
              <a:lnSpc>
                <a:spcPts val="5901"/>
              </a:lnSpc>
            </a:pPr>
            <a:r>
              <a:rPr lang="en-US" b="true" sz="4215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Se um "amigo online" pedir fotos suas ou quiser marcar um encontro, diga NÃO e avise um adulto.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28160" y="902050"/>
            <a:ext cx="9631680" cy="94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PODE OU NÃO PODE?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74030" y="2804477"/>
            <a:ext cx="10939939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"Seu apelido no jogo?" → PODE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❌ "Seu e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ndereço?" → NÃO PODE</a:t>
            </a:r>
          </a:p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"Seu time favorito?" → PODE</a:t>
            </a:r>
          </a:p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❌ "Seu telefone?" → NÃO PODE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1407" y="7903033"/>
            <a:ext cx="110051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Vamos jogar o pode ou não pode?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30897"/>
            <a:ext cx="18288000" cy="850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Vocês já viram mensagens assim?</a:t>
            </a: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'Parabéns! Você ganhou um celular, clique aqui para receber!' 📱🎁</a:t>
            </a: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'Seus pais estão te rastreando! Veja aqui!' 😱</a:t>
            </a: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'Se você não compartilhar, sua conta será apagada!' ⚠️</a:t>
            </a: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5090" y="3370102"/>
            <a:ext cx="5521411" cy="5521411"/>
          </a:xfrm>
          <a:custGeom>
            <a:avLst/>
            <a:gdLst/>
            <a:ahLst/>
            <a:cxnLst/>
            <a:rect r="r" b="b" t="t" l="l"/>
            <a:pathLst>
              <a:path h="5521411" w="5521411">
                <a:moveTo>
                  <a:pt x="0" y="0"/>
                </a:moveTo>
                <a:lnTo>
                  <a:pt x="5521410" y="0"/>
                </a:lnTo>
                <a:lnTo>
                  <a:pt x="5521410" y="5521410"/>
                </a:lnTo>
                <a:lnTo>
                  <a:pt x="0" y="5521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98214"/>
            <a:ext cx="18288000" cy="94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🚨 CUIDADO COM LINKS SUSPEITOS! 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069726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eu disser que existe um gato com asas que voa, vocês acreditam?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30625"/>
            <a:ext cx="10952544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ssim como histórias inventadas, na internet também existem mentiras que parecem verdade.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21405"/>
            <a:ext cx="18288000" cy="94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NEM TUDO NA INTERNET É VERDADE!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7693" y="1803070"/>
            <a:ext cx="17032614" cy="369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8"/>
              </a:lnSpc>
            </a:pPr>
            <a:r>
              <a:rPr lang="en-US" b="true" sz="4206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Sempre duvide de prêmios fáceis ("Ganhe um celular grátis!").</a:t>
            </a:r>
          </a:p>
          <a:p>
            <a:pPr algn="ctr">
              <a:lnSpc>
                <a:spcPts val="5888"/>
              </a:lnSpc>
            </a:pPr>
          </a:p>
          <a:p>
            <a:pPr algn="ctr">
              <a:lnSpc>
                <a:spcPts val="5888"/>
              </a:lnSpc>
            </a:pPr>
            <a:r>
              <a:rPr lang="en-US" b="true" sz="4206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Se uma notícia parecer estranha, pesquise antes de acreditar.</a:t>
            </a:r>
          </a:p>
          <a:p>
            <a:pPr algn="ctr">
              <a:lnSpc>
                <a:spcPts val="5888"/>
              </a:lnSpc>
            </a:pPr>
          </a:p>
          <a:p>
            <a:pPr algn="ctr">
              <a:lnSpc>
                <a:spcPts val="5888"/>
              </a:lnSpc>
            </a:pPr>
            <a:r>
              <a:rPr lang="en-US" b="true" sz="4206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✔ Não clique em links suspeitos!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6941" y="6565280"/>
            <a:ext cx="16374118" cy="294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0"/>
              </a:lnSpc>
            </a:pPr>
            <a:r>
              <a:rPr lang="en-US" sz="4193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b="true" sz="4193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 tudo que aparece na internet é real! Alguns links são armadilhas para roubar informações ou instalar vírus no celular ou computador.</a:t>
            </a:r>
          </a:p>
          <a:p>
            <a:pPr algn="ctr">
              <a:lnSpc>
                <a:spcPts val="587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2332" y="1657719"/>
            <a:ext cx="3281025" cy="6299568"/>
          </a:xfrm>
          <a:custGeom>
            <a:avLst/>
            <a:gdLst/>
            <a:ahLst/>
            <a:cxnLst/>
            <a:rect r="r" b="b" t="t" l="l"/>
            <a:pathLst>
              <a:path h="6299568" w="3281025">
                <a:moveTo>
                  <a:pt x="0" y="0"/>
                </a:moveTo>
                <a:lnTo>
                  <a:pt x="3281025" y="0"/>
                </a:lnTo>
                <a:lnTo>
                  <a:pt x="3281025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4159" y="1657719"/>
            <a:ext cx="3349366" cy="5088816"/>
          </a:xfrm>
          <a:custGeom>
            <a:avLst/>
            <a:gdLst/>
            <a:ahLst/>
            <a:cxnLst/>
            <a:rect r="r" b="b" t="t" l="l"/>
            <a:pathLst>
              <a:path h="5088816" w="3349366">
                <a:moveTo>
                  <a:pt x="0" y="0"/>
                </a:moveTo>
                <a:lnTo>
                  <a:pt x="3349366" y="0"/>
                </a:lnTo>
                <a:lnTo>
                  <a:pt x="3349366" y="5088816"/>
                </a:lnTo>
                <a:lnTo>
                  <a:pt x="0" y="5088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78875" y="6074524"/>
            <a:ext cx="6304650" cy="4082261"/>
          </a:xfrm>
          <a:custGeom>
            <a:avLst/>
            <a:gdLst/>
            <a:ahLst/>
            <a:cxnLst/>
            <a:rect r="r" b="b" t="t" l="l"/>
            <a:pathLst>
              <a:path h="4082261" w="6304650">
                <a:moveTo>
                  <a:pt x="0" y="0"/>
                </a:moveTo>
                <a:lnTo>
                  <a:pt x="6304650" y="0"/>
                </a:lnTo>
                <a:lnTo>
                  <a:pt x="6304650" y="4082261"/>
                </a:lnTo>
                <a:lnTo>
                  <a:pt x="0" y="408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07033" y="1484476"/>
            <a:ext cx="5731851" cy="4590048"/>
          </a:xfrm>
          <a:custGeom>
            <a:avLst/>
            <a:gdLst/>
            <a:ahLst/>
            <a:cxnLst/>
            <a:rect r="r" b="b" t="t" l="l"/>
            <a:pathLst>
              <a:path h="4590048" w="5731851">
                <a:moveTo>
                  <a:pt x="0" y="0"/>
                </a:moveTo>
                <a:lnTo>
                  <a:pt x="5731851" y="0"/>
                </a:lnTo>
                <a:lnTo>
                  <a:pt x="5731851" y="4590048"/>
                </a:lnTo>
                <a:lnTo>
                  <a:pt x="0" y="4590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556329"/>
            <a:ext cx="5975593" cy="4600456"/>
          </a:xfrm>
          <a:custGeom>
            <a:avLst/>
            <a:gdLst/>
            <a:ahLst/>
            <a:cxnLst/>
            <a:rect r="r" b="b" t="t" l="l"/>
            <a:pathLst>
              <a:path h="4600456" w="5975593">
                <a:moveTo>
                  <a:pt x="0" y="0"/>
                </a:moveTo>
                <a:lnTo>
                  <a:pt x="5975593" y="0"/>
                </a:lnTo>
                <a:lnTo>
                  <a:pt x="5975593" y="4600456"/>
                </a:lnTo>
                <a:lnTo>
                  <a:pt x="0" y="4600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4235" y="1888206"/>
            <a:ext cx="6097802" cy="3437636"/>
          </a:xfrm>
          <a:custGeom>
            <a:avLst/>
            <a:gdLst/>
            <a:ahLst/>
            <a:cxnLst/>
            <a:rect r="r" b="b" t="t" l="l"/>
            <a:pathLst>
              <a:path h="3437636" w="6097802">
                <a:moveTo>
                  <a:pt x="0" y="0"/>
                </a:moveTo>
                <a:lnTo>
                  <a:pt x="6097803" y="0"/>
                </a:lnTo>
                <a:lnTo>
                  <a:pt x="6097803" y="3437636"/>
                </a:lnTo>
                <a:lnTo>
                  <a:pt x="0" y="3437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0064" y="523506"/>
            <a:ext cx="13447871" cy="9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ALGUNS GOLPES NA INTERNET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77152" y="316081"/>
            <a:ext cx="14333696" cy="9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SE PREVENIR DOS GOLPES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113131"/>
            <a:ext cx="18288000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-&gt; Nunca clique em links que você não tem certeza que são seguros, pode ser um vírus ou uma cópia falsa do site para roubar seus dados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-&gt; Se uma pessoa entra em contato com você de um número diferente dizendo que trocou de número, desconfie e mostre para um adulto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3231" y="2789793"/>
            <a:ext cx="6222311" cy="6222311"/>
          </a:xfrm>
          <a:custGeom>
            <a:avLst/>
            <a:gdLst/>
            <a:ahLst/>
            <a:cxnLst/>
            <a:rect r="r" b="b" t="t" l="l"/>
            <a:pathLst>
              <a:path h="6222311" w="6222311">
                <a:moveTo>
                  <a:pt x="0" y="0"/>
                </a:moveTo>
                <a:lnTo>
                  <a:pt x="6222311" y="0"/>
                </a:lnTo>
                <a:lnTo>
                  <a:pt x="6222311" y="6222311"/>
                </a:lnTo>
                <a:lnTo>
                  <a:pt x="0" y="6222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7724" y="1034975"/>
            <a:ext cx="13718484" cy="173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99"/>
              </a:lnSpc>
              <a:spcBef>
                <a:spcPct val="0"/>
              </a:spcBef>
            </a:pPr>
            <a:r>
              <a:rPr lang="en-US" b="true" sz="12999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ÉTICA?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262" y="5057775"/>
            <a:ext cx="9376153" cy="160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7"/>
              </a:lnSpc>
            </a:pPr>
            <a:r>
              <a:rPr lang="en-US" sz="4591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</a:t>
            </a:r>
            <a:r>
              <a:rPr lang="en-US" b="true" sz="4591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você faria se estivesse no </a:t>
            </a:r>
          </a:p>
          <a:p>
            <a:pPr algn="ctr">
              <a:lnSpc>
                <a:spcPts val="6427"/>
              </a:lnSpc>
            </a:pPr>
            <a:r>
              <a:rPr lang="en-US" b="true" sz="4591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lugar dessa criança?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76992" y="9436670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65521" y="359271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26638"/>
            <a:ext cx="18288000" cy="182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QUANTAS HORAS POR DIA VOCÊS ACHAM SAUDÁVEL PASSAR NA INTERNET?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745960"/>
            <a:ext cx="18288000" cy="271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USO EXCESSIVO DE TELAS PODE FAZER MAL À SAÚDE E ATRAPALHAR ESTUDOS E SONO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06643" y="4196574"/>
            <a:ext cx="13274715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crianças de 6 a 10 anos é recomendado no máximo 2 horas  de tela por dia, equilibrando com atividades físicas, estudo, lazer e vida social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7842" y="4122152"/>
            <a:ext cx="5393005" cy="5393005"/>
          </a:xfrm>
          <a:custGeom>
            <a:avLst/>
            <a:gdLst/>
            <a:ahLst/>
            <a:cxnLst/>
            <a:rect r="r" b="b" t="t" l="l"/>
            <a:pathLst>
              <a:path h="5393005" w="5393005">
                <a:moveTo>
                  <a:pt x="0" y="0"/>
                </a:moveTo>
                <a:lnTo>
                  <a:pt x="5393005" y="0"/>
                </a:lnTo>
                <a:lnTo>
                  <a:pt x="5393005" y="5393006"/>
                </a:lnTo>
                <a:lnTo>
                  <a:pt x="0" y="5393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14309" y="4122152"/>
            <a:ext cx="5393005" cy="5393005"/>
          </a:xfrm>
          <a:custGeom>
            <a:avLst/>
            <a:gdLst/>
            <a:ahLst/>
            <a:cxnLst/>
            <a:rect r="r" b="b" t="t" l="l"/>
            <a:pathLst>
              <a:path h="5393005" w="5393005">
                <a:moveTo>
                  <a:pt x="0" y="0"/>
                </a:moveTo>
                <a:lnTo>
                  <a:pt x="5393006" y="0"/>
                </a:lnTo>
                <a:lnTo>
                  <a:pt x="5393006" y="5393006"/>
                </a:lnTo>
                <a:lnTo>
                  <a:pt x="0" y="5393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8326" y="728430"/>
            <a:ext cx="15271348" cy="182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MALEFÍCIOS DO USO EXCESSIVO DA INTERNET PARA CRIANÇAS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33107"/>
            <a:ext cx="18288000" cy="182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PREJUÍZO AO DESENVOLVIMENTO COGNITIVO E APRENDIZADO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728402"/>
            <a:ext cx="18288000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uso ex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cessivo de telas pode atrapalhar a concentração, dificultar a aprendizagem e reduzir o interesse por atividades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501573"/>
            <a:ext cx="182880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Desenvolvimento cog</a:t>
            </a:r>
            <a:r>
              <a:rPr lang="en-US" b="true" sz="33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nitivo é a evolução das capacidades mentais de uma pessoa, como a memória, a atenção, a linguagem, o raciocínio e a resolução de problemas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70037" y="3083643"/>
            <a:ext cx="5705882" cy="5705882"/>
          </a:xfrm>
          <a:custGeom>
            <a:avLst/>
            <a:gdLst/>
            <a:ahLst/>
            <a:cxnLst/>
            <a:rect r="r" b="b" t="t" l="l"/>
            <a:pathLst>
              <a:path h="5705882" w="5705882">
                <a:moveTo>
                  <a:pt x="0" y="0"/>
                </a:moveTo>
                <a:lnTo>
                  <a:pt x="5705882" y="0"/>
                </a:lnTo>
                <a:lnTo>
                  <a:pt x="5705882" y="5705882"/>
                </a:lnTo>
                <a:lnTo>
                  <a:pt x="0" y="5705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1137" y="663322"/>
            <a:ext cx="14065726" cy="9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PROBLEMAS NA SAÚDE MENTAL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3013" y="4059524"/>
            <a:ext cx="7892487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exces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 de telas pode levar à ansiedade, estresse, depressão e vício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7456" y="2827643"/>
            <a:ext cx="11408297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exposição prolo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ngada às telas, especialmente antes de dormir, pode prejudicar a qualidade do sono, causando insônia e cansaço, desligue as telas pelo menos 1 hora antes de dormir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184238" y="2862497"/>
            <a:ext cx="5532262" cy="5532262"/>
          </a:xfrm>
          <a:custGeom>
            <a:avLst/>
            <a:gdLst/>
            <a:ahLst/>
            <a:cxnLst/>
            <a:rect r="r" b="b" t="t" l="l"/>
            <a:pathLst>
              <a:path h="5532262" w="5532262">
                <a:moveTo>
                  <a:pt x="0" y="0"/>
                </a:moveTo>
                <a:lnTo>
                  <a:pt x="5532262" y="0"/>
                </a:lnTo>
                <a:lnTo>
                  <a:pt x="5532262" y="5532262"/>
                </a:lnTo>
                <a:lnTo>
                  <a:pt x="0" y="5532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78238" y="758813"/>
            <a:ext cx="10931525" cy="9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DIFICULDADES NO SONO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02342" y="2594255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33896" y="523506"/>
            <a:ext cx="11820208" cy="9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IMPACTO NA SAÚDE FÍSICA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6352" y="2499005"/>
            <a:ext cx="9896039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Ficar muito tempo se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ntado usando dispositivos pode causar sedentarismo, aumento do risco de obesidade e problemas de postura, além de dores no corpo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22044" y="93440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61781" y="2647143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89425" y="685024"/>
            <a:ext cx="9709150" cy="9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PROBLEMAS DE VISÃO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1048" y="3024638"/>
            <a:ext cx="8717183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luz das telas é altamente prejudicial para nossos olhos, principalmente se usadas no escuro ou por longos períodos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4318" y="2950979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59486"/>
            <a:ext cx="18288000" cy="182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REDUÇÃO DA SOCIALIZAÇÃO E DO DESENVOLVIMENTO EMOCIONAL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4481" y="3328473"/>
            <a:ext cx="10301468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nças que passam muito tempo na internet podem ter dificuldades para interagir socialmente e desenvolver habilidades emocionais essenciais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07134" y="902050"/>
            <a:ext cx="12073732" cy="9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3"/>
              </a:lnSpc>
              <a:spcBef>
                <a:spcPct val="0"/>
              </a:spcBef>
            </a:pPr>
            <a:r>
              <a:rPr lang="en-US" b="true" sz="7013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APRENDEMOS HOJE?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5157" y="2379345"/>
            <a:ext cx="17037686" cy="739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ética e como aplicamos na internet?</a:t>
            </a:r>
          </a:p>
          <a:p>
            <a:pPr algn="ctr"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Quais são os pri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ncipais perigos na internet?</a:t>
            </a:r>
          </a:p>
          <a:p>
            <a:pPr algn="ctr"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podemos nos proteger?</a:t>
            </a:r>
          </a:p>
          <a:p>
            <a:pPr algn="ctr"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o uso excessivo de telas pode fazer mal?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090" y="2536632"/>
            <a:ext cx="17223820" cy="512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5"/>
              </a:lnSpc>
              <a:spcBef>
                <a:spcPct val="0"/>
              </a:spcBef>
            </a:pPr>
            <a:r>
              <a:rPr lang="en-US" b="true" sz="4882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Ética é um conjunto de regras invisíveis que nos ensinam a agir de forma justa e respeitosa com os outros. É saber o que é certo e errado, como ajudar quem precisa, ser honesto e tratar todos com respeito. Na internet, isso significa cuidar das palavras e atitudes, sendo sempre gentil e responsável.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32482" y="9387072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65521" y="3415057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69644" y="9191625"/>
            <a:ext cx="493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0529" y="223002"/>
            <a:ext cx="16846943" cy="278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95"/>
              </a:lnSpc>
              <a:spcBef>
                <a:spcPct val="0"/>
              </a:spcBef>
            </a:pPr>
            <a:r>
              <a:rPr lang="en-US" b="true" sz="7996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</a:t>
            </a:r>
            <a:r>
              <a:rPr lang="en-US" b="true" sz="7996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embrem-se, sempre peçam ajuda para um adulto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94790" y="4500495"/>
            <a:ext cx="5098420" cy="5098420"/>
          </a:xfrm>
          <a:custGeom>
            <a:avLst/>
            <a:gdLst/>
            <a:ahLst/>
            <a:cxnLst/>
            <a:rect r="r" b="b" t="t" l="l"/>
            <a:pathLst>
              <a:path h="5098420" w="5098420">
                <a:moveTo>
                  <a:pt x="0" y="0"/>
                </a:moveTo>
                <a:lnTo>
                  <a:pt x="5098420" y="0"/>
                </a:lnTo>
                <a:lnTo>
                  <a:pt x="5098420" y="5098420"/>
                </a:lnTo>
                <a:lnTo>
                  <a:pt x="0" y="509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228725"/>
            <a:ext cx="18288000" cy="279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20"/>
              </a:lnSpc>
              <a:spcBef>
                <a:spcPct val="0"/>
              </a:spcBef>
            </a:pPr>
            <a:r>
              <a:rPr lang="en-US" b="true" sz="10720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A ÉTICA NA INTERNET, COMO FUNCIONA?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67031" y="9275383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4817" y="1652687"/>
            <a:ext cx="16138366" cy="689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5"/>
              </a:lnSpc>
              <a:spcBef>
                <a:spcPct val="0"/>
              </a:spcBef>
            </a:pPr>
            <a:r>
              <a:rPr lang="en-US" b="true" sz="4882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➡ Não xingar ou ofender ninguém – </a:t>
            </a:r>
          </a:p>
          <a:p>
            <a:pPr algn="ctr" marL="0" indent="0" lvl="0">
              <a:lnSpc>
                <a:spcPts val="6835"/>
              </a:lnSpc>
              <a:spcBef>
                <a:spcPct val="0"/>
              </a:spcBef>
            </a:pPr>
            <a:r>
              <a:rPr lang="en-US" sz="4882" strike="noStrike" u="none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Palavras podem machucar, mesmo na internet.</a:t>
            </a:r>
          </a:p>
          <a:p>
            <a:pPr algn="ctr" marL="0" indent="0" lvl="0">
              <a:lnSpc>
                <a:spcPts val="6835"/>
              </a:lnSpc>
              <a:spcBef>
                <a:spcPct val="0"/>
              </a:spcBef>
            </a:pPr>
            <a:r>
              <a:rPr lang="en-US" b="true" sz="4882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➡ Não espalhar mentiras ou boatos – </a:t>
            </a:r>
          </a:p>
          <a:p>
            <a:pPr algn="ctr" marL="0" indent="0" lvl="0">
              <a:lnSpc>
                <a:spcPts val="6835"/>
              </a:lnSpc>
              <a:spcBef>
                <a:spcPct val="0"/>
              </a:spcBef>
            </a:pPr>
            <a:r>
              <a:rPr lang="en-US" sz="4882" strike="noStrike" u="none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Fake news podem prejudicar pessoas.</a:t>
            </a:r>
          </a:p>
          <a:p>
            <a:pPr algn="ctr" marL="0" indent="0" lvl="0">
              <a:lnSpc>
                <a:spcPts val="6835"/>
              </a:lnSpc>
              <a:spcBef>
                <a:spcPct val="0"/>
              </a:spcBef>
            </a:pPr>
            <a:r>
              <a:rPr lang="en-US" b="true" sz="4882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➡ Respeitar a privacidade dos outros – </a:t>
            </a:r>
          </a:p>
          <a:p>
            <a:pPr algn="ctr" marL="0" indent="0" lvl="0">
              <a:lnSpc>
                <a:spcPts val="6835"/>
              </a:lnSpc>
              <a:spcBef>
                <a:spcPct val="0"/>
              </a:spcBef>
            </a:pPr>
            <a:r>
              <a:rPr lang="en-US" sz="4882" strike="noStrike" u="none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Não compartilhar fotos ou informações sem permissão.</a:t>
            </a:r>
          </a:p>
          <a:p>
            <a:pPr algn="ctr" marL="0" indent="0" lvl="0">
              <a:lnSpc>
                <a:spcPts val="6835"/>
              </a:lnSpc>
              <a:spcBef>
                <a:spcPct val="0"/>
              </a:spcBef>
            </a:pPr>
            <a:r>
              <a:rPr lang="en-US" b="true" sz="4882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➡ Ser gentil e educado – </a:t>
            </a:r>
          </a:p>
          <a:p>
            <a:pPr algn="ctr" marL="0" indent="0" lvl="0">
              <a:lnSpc>
                <a:spcPts val="6835"/>
              </a:lnSpc>
              <a:spcBef>
                <a:spcPct val="0"/>
              </a:spcBef>
            </a:pPr>
            <a:r>
              <a:rPr lang="en-US" sz="4882" strike="noStrike" u="none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Tratar os outros como gostaríamos de ser tratados.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67031" y="9324647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56458" y="4298499"/>
            <a:ext cx="5575084" cy="5575084"/>
          </a:xfrm>
          <a:custGeom>
            <a:avLst/>
            <a:gdLst/>
            <a:ahLst/>
            <a:cxnLst/>
            <a:rect r="r" b="b" t="t" l="l"/>
            <a:pathLst>
              <a:path h="5575084" w="5575084">
                <a:moveTo>
                  <a:pt x="0" y="0"/>
                </a:moveTo>
                <a:lnTo>
                  <a:pt x="5575084" y="0"/>
                </a:lnTo>
                <a:lnTo>
                  <a:pt x="5575084" y="5575084"/>
                </a:lnTo>
                <a:lnTo>
                  <a:pt x="0" y="557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1219200"/>
            <a:ext cx="17259300" cy="261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17"/>
              </a:lnSpc>
              <a:spcBef>
                <a:spcPct val="0"/>
              </a:spcBef>
            </a:pPr>
            <a:r>
              <a:rPr lang="en-US" b="true" sz="10117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VOCÊ SE SENTE SEGURO NA INTERNET?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89202" y="9293193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5469" y="815403"/>
            <a:ext cx="17017061" cy="291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7"/>
              </a:lnSpc>
              <a:spcBef>
                <a:spcPct val="0"/>
              </a:spcBef>
            </a:pPr>
            <a:r>
              <a:rPr lang="en-US" b="true" sz="7537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ASSIM COMO NO MUNDO REAL, A INTERNET TEM PERIGOS E PRECISAMOS NOS PROTEGER.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652327"/>
            <a:ext cx="18288000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 você estivesse sozi</a:t>
            </a:r>
            <a:r>
              <a:rPr lang="en-US" b="true" sz="5199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nho em um lugar estranho, falaria com qualquer pessoa? Daria seu endereço ou deixaria alguém desconhecido entrar na sua casa? Na internet, também precisamos ter cuidado com o que compartilhamos e com quem falamos.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79882" y="9168448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65521" y="3462496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70230"/>
            <a:ext cx="18288000" cy="328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80"/>
              </a:lnSpc>
              <a:spcBef>
                <a:spcPct val="0"/>
              </a:spcBef>
            </a:pPr>
            <a:r>
              <a:rPr lang="en-US" b="true" sz="4700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Você</a:t>
            </a:r>
            <a:r>
              <a:rPr lang="en-US" b="true" sz="4700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já conversou com alguém novo em um jogo online ou rede social?</a:t>
            </a:r>
          </a:p>
          <a:p>
            <a:pPr algn="ctr" marL="0" indent="0" lvl="0">
              <a:lnSpc>
                <a:spcPts val="6580"/>
              </a:lnSpc>
              <a:spcBef>
                <a:spcPct val="0"/>
              </a:spcBef>
            </a:pPr>
            <a:r>
              <a:rPr lang="en-US" b="true" sz="4700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você sabe se essa pessoa é mesmo quem diz ser?</a:t>
            </a:r>
          </a:p>
          <a:p>
            <a:pPr algn="ctr" marL="0" indent="0" lvl="0">
              <a:lnSpc>
                <a:spcPts val="658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636477" y="9239064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" t="-73297" r="0" b="-940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325" y="3892513"/>
            <a:ext cx="5879502" cy="5879502"/>
          </a:xfrm>
          <a:custGeom>
            <a:avLst/>
            <a:gdLst/>
            <a:ahLst/>
            <a:cxnLst/>
            <a:rect r="r" b="b" t="t" l="l"/>
            <a:pathLst>
              <a:path h="5879502" w="5879502">
                <a:moveTo>
                  <a:pt x="0" y="0"/>
                </a:moveTo>
                <a:lnTo>
                  <a:pt x="5879502" y="0"/>
                </a:lnTo>
                <a:lnTo>
                  <a:pt x="5879502" y="5879502"/>
                </a:lnTo>
                <a:lnTo>
                  <a:pt x="0" y="5879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95562"/>
            <a:ext cx="18288000" cy="291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7"/>
              </a:lnSpc>
              <a:spcBef>
                <a:spcPct val="0"/>
              </a:spcBef>
            </a:pPr>
            <a:r>
              <a:rPr lang="en-US" b="true" sz="7537" strike="noStrike" u="none">
                <a:solidFill>
                  <a:srgbClr val="1B3E5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VOCÊ CONVERSARIA COM ESSA PESSOA SE ELA TE CHAMASSE NAS REDES SOCIAIS OU JOGOS?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93072" y="9191625"/>
            <a:ext cx="2468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90260"/>
            <a:ext cx="8115300" cy="4560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6"/>
              </a:lnSpc>
            </a:pPr>
            <a:r>
              <a:rPr lang="en-US" sz="6518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OI, tudo bem? Eu tenho 11 anos e você? Vamos ser amigos?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3532" y="9191625"/>
            <a:ext cx="7051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💬</a:t>
            </a:r>
            <a:r>
              <a:rPr lang="en-US" sz="3399">
                <a:solidFill>
                  <a:srgbClr val="1B3E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DAGijKfGMk8</dc:identifier>
  <dcterms:modified xsi:type="dcterms:W3CDTF">2011-08-01T06:04:30Z</dcterms:modified>
  <cp:revision>1</cp:revision>
  <dc:title>Ética e Segurança na Internet</dc:title>
</cp:coreProperties>
</file>